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4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45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32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86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01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9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0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96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46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12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11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2260-7A36-4EAE-9E8C-45B223823B52}" type="datetimeFigureOut">
              <a:rPr lang="cs-CZ" smtClean="0"/>
              <a:t>30.6.2021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52E7-F78C-47C0-840A-F5C777C0BC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95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18" Type="http://schemas.openxmlformats.org/officeDocument/2006/relationships/slide" Target="slide14.xml"/><Relationship Id="rId26" Type="http://schemas.openxmlformats.org/officeDocument/2006/relationships/slide" Target="slide23.xml"/><Relationship Id="rId3" Type="http://schemas.openxmlformats.org/officeDocument/2006/relationships/slide" Target="slide7.xml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3.xml"/><Relationship Id="rId25" Type="http://schemas.openxmlformats.org/officeDocument/2006/relationships/slide" Target="slide27.xml"/><Relationship Id="rId2" Type="http://schemas.openxmlformats.org/officeDocument/2006/relationships/image" Target="../media/image3.jpeg"/><Relationship Id="rId16" Type="http://schemas.openxmlformats.org/officeDocument/2006/relationships/slide" Target="slide22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5" Type="http://schemas.openxmlformats.org/officeDocument/2006/relationships/slide" Target="slide9.xml"/><Relationship Id="rId15" Type="http://schemas.openxmlformats.org/officeDocument/2006/relationships/slide" Target="slide21.xml"/><Relationship Id="rId23" Type="http://schemas.openxmlformats.org/officeDocument/2006/relationships/slide" Target="slide25.xml"/><Relationship Id="rId10" Type="http://schemas.openxmlformats.org/officeDocument/2006/relationships/slide" Target="slide26.xml"/><Relationship Id="rId19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24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29025" y="3259138"/>
            <a:ext cx="3252787" cy="66992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2. A (2020/21)</a:t>
            </a:r>
            <a:endParaRPr lang="cs-CZ" sz="3200" b="1" dirty="0"/>
          </a:p>
        </p:txBody>
      </p:sp>
      <p:sp>
        <p:nvSpPr>
          <p:cNvPr id="4" name="Obdélník 3"/>
          <p:cNvSpPr/>
          <p:nvPr/>
        </p:nvSpPr>
        <p:spPr>
          <a:xfrm>
            <a:off x="1079862" y="760911"/>
            <a:ext cx="1003227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Kuchařský K V Í Z</a:t>
            </a:r>
            <a:endParaRPr lang="cs-CZ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639526" y="6377902"/>
            <a:ext cx="3071675" cy="256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Použité obrázky jsou všechny s licencí </a:t>
            </a:r>
            <a:r>
              <a:rPr lang="cs-CZ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creative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Kterou stranou pečeme rybu na pánvi jako první?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7020"/>
            <a:ext cx="5181600" cy="296854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22868" y="1825625"/>
            <a:ext cx="4730931" cy="4351338"/>
          </a:xfrm>
        </p:spPr>
        <p:txBody>
          <a:bodyPr/>
          <a:lstStyle/>
          <a:p>
            <a:endParaRPr lang="cs-CZ" dirty="0" smtClean="0"/>
          </a:p>
          <a:p>
            <a:r>
              <a:rPr lang="cs-CZ" sz="3600" dirty="0" smtClean="0"/>
              <a:t>A) vždy masem</a:t>
            </a:r>
          </a:p>
          <a:p>
            <a:r>
              <a:rPr lang="cs-CZ" sz="3600" dirty="0" smtClean="0"/>
              <a:t>B) vždy kůží</a:t>
            </a:r>
          </a:p>
          <a:p>
            <a:r>
              <a:rPr lang="cs-CZ" sz="3600" dirty="0" smtClean="0"/>
              <a:t>C) je to jedno</a:t>
            </a:r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9418320" y="4572000"/>
            <a:ext cx="1345474" cy="13454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3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Mám 6 vajec. Rozbil jsem dvě, snědl jsem dvě. Kolik vajec mám?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2044"/>
            <a:ext cx="5181600" cy="32385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8000" y="1825625"/>
            <a:ext cx="4495800" cy="4351338"/>
          </a:xfrm>
        </p:spPr>
        <p:txBody>
          <a:bodyPr/>
          <a:lstStyle/>
          <a:p>
            <a:endParaRPr lang="cs-CZ" dirty="0" smtClean="0"/>
          </a:p>
          <a:p>
            <a:r>
              <a:rPr lang="cs-CZ" sz="3600" dirty="0" smtClean="0"/>
              <a:t>A) 0</a:t>
            </a:r>
          </a:p>
          <a:p>
            <a:r>
              <a:rPr lang="cs-CZ" sz="3600" dirty="0" smtClean="0"/>
              <a:t>B) 2</a:t>
            </a:r>
          </a:p>
          <a:p>
            <a:r>
              <a:rPr lang="cs-CZ" sz="3600" dirty="0" smtClean="0"/>
              <a:t>C) 4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653451" y="4728754"/>
            <a:ext cx="940526" cy="8917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 se dává sůl do sladkých jídel?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94" y="2181338"/>
            <a:ext cx="3352800" cy="186499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sůl podpoří sladkou chuť</a:t>
            </a:r>
          </a:p>
          <a:p>
            <a:r>
              <a:rPr lang="cs-CZ" sz="3600" dirty="0" smtClean="0"/>
              <a:t>B) jen tak ze zvyku</a:t>
            </a:r>
          </a:p>
          <a:p>
            <a:r>
              <a:rPr lang="cs-CZ" sz="3600" dirty="0" smtClean="0"/>
              <a:t>C) aby nebylo přehnaně sladké</a:t>
            </a:r>
            <a:endParaRPr lang="cs-CZ" sz="3600" dirty="0"/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9431383" y="4663440"/>
            <a:ext cx="1580606" cy="151352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8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základní surovina škubánků?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A) brambory</a:t>
            </a:r>
          </a:p>
          <a:p>
            <a:r>
              <a:rPr lang="cs-CZ" sz="3600" dirty="0" smtClean="0"/>
              <a:t>B) tvaroh</a:t>
            </a:r>
          </a:p>
          <a:p>
            <a:r>
              <a:rPr lang="cs-CZ" sz="3600" dirty="0" smtClean="0"/>
              <a:t>C) mléko</a:t>
            </a:r>
            <a:endParaRPr lang="cs-CZ" sz="3600" dirty="0"/>
          </a:p>
        </p:txBody>
      </p:sp>
      <p:sp>
        <p:nvSpPr>
          <p:cNvPr id="5" name="Tlačítko akce: Domů 4">
            <a:hlinkClick r:id="rId3" action="ppaction://hlinksldjump" highlightClick="1"/>
          </p:cNvPr>
          <p:cNvSpPr/>
          <p:nvPr/>
        </p:nvSpPr>
        <p:spPr>
          <a:xfrm>
            <a:off x="9927771" y="4728754"/>
            <a:ext cx="940526" cy="105809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9" y="1992086"/>
            <a:ext cx="4354285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to blanšírování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fontAlgn="base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rychlé restování</a:t>
            </a:r>
          </a:p>
          <a:p>
            <a:r>
              <a:rPr lang="cs-CZ" sz="3600" dirty="0" smtClean="0"/>
              <a:t>B) spaření ve vroucí vodě</a:t>
            </a:r>
          </a:p>
          <a:p>
            <a:r>
              <a:rPr lang="cs-CZ" sz="3600" dirty="0" smtClean="0"/>
              <a:t>C) dušení pod pokličkou</a:t>
            </a:r>
            <a:endParaRPr lang="cs-CZ" sz="3600" dirty="0"/>
          </a:p>
        </p:txBody>
      </p:sp>
      <p:sp>
        <p:nvSpPr>
          <p:cNvPr id="5" name="Tlačítko akce: Domů 4">
            <a:hlinkClick r:id="rId3" action="ppaction://hlinksldjump" highlightClick="1"/>
          </p:cNvPr>
          <p:cNvSpPr/>
          <p:nvPr/>
        </p:nvSpPr>
        <p:spPr>
          <a:xfrm>
            <a:off x="8974183" y="4167051"/>
            <a:ext cx="1371600" cy="13454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45" y="2134689"/>
            <a:ext cx="3319418" cy="24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Jaká mouka se používá při výrobě listového těsta?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41" y="2449837"/>
            <a:ext cx="3747468" cy="2791864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sz="3600" dirty="0" smtClean="0"/>
              <a:t>A) hladká</a:t>
            </a:r>
          </a:p>
          <a:p>
            <a:r>
              <a:rPr lang="cs-CZ" sz="3600" dirty="0" smtClean="0"/>
              <a:t>B) polohrubá</a:t>
            </a:r>
          </a:p>
          <a:p>
            <a:r>
              <a:rPr lang="cs-CZ" sz="3600" dirty="0" smtClean="0"/>
              <a:t>C) hrubá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6583680" y="4820194"/>
            <a:ext cx="1319349" cy="10319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Pokud se nám podaří přepepřit jídlo, tak…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9" y="1825625"/>
            <a:ext cx="5079382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nakrájíme na větší kousky dvě jablka</a:t>
            </a:r>
          </a:p>
          <a:p>
            <a:r>
              <a:rPr lang="cs-CZ" sz="3600" dirty="0" smtClean="0"/>
              <a:t>B) nepodařené jídlo vyhodíme</a:t>
            </a:r>
          </a:p>
          <a:p>
            <a:r>
              <a:rPr lang="cs-CZ" sz="3600" dirty="0" smtClean="0"/>
              <a:t>C) jídlo osladíme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470571" y="4807131"/>
            <a:ext cx="1071155" cy="10058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1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Škraloup na svařeném mléce nebo kakau se nevytvoří, když…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6290"/>
            <a:ext cx="5181600" cy="38700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ho naředíme vodou</a:t>
            </a:r>
          </a:p>
          <a:p>
            <a:r>
              <a:rPr lang="cs-CZ" sz="3600" dirty="0" smtClean="0"/>
              <a:t>B) vhodíme kostku ledu</a:t>
            </a:r>
          </a:p>
          <a:p>
            <a:r>
              <a:rPr lang="cs-CZ" sz="3600" dirty="0" smtClean="0"/>
              <a:t>C) vždycky se udělá</a:t>
            </a:r>
            <a:endParaRPr lang="cs-CZ" sz="3600" dirty="0"/>
          </a:p>
        </p:txBody>
      </p:sp>
      <p:sp>
        <p:nvSpPr>
          <p:cNvPr id="5" name="Tlačítko akce: Domů 4">
            <a:hlinkClick r:id="rId4" action="ppaction://hlinksldjump" highlightClick="1"/>
          </p:cNvPr>
          <p:cNvSpPr/>
          <p:nvPr/>
        </p:nvSpPr>
        <p:spPr>
          <a:xfrm>
            <a:off x="9144000" y="4193177"/>
            <a:ext cx="1423851" cy="13324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0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Tvrdé sýry zůstanou vláčné, když je…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5238"/>
            <a:ext cx="5181600" cy="291896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A) zabalíme do plátna namočeného ve vodě a ponecháme uložené ve tmě</a:t>
            </a:r>
          </a:p>
          <a:p>
            <a:r>
              <a:rPr lang="cs-CZ" dirty="0" smtClean="0"/>
              <a:t>B) zabalíme do plátna namočeného ve víně nebo slané vodě a ponecháme uložené ve tmě</a:t>
            </a:r>
          </a:p>
          <a:p>
            <a:r>
              <a:rPr lang="cs-CZ" dirty="0" smtClean="0"/>
              <a:t>C) z nich budeme odkrajovat oschlé části</a:t>
            </a:r>
            <a:endParaRPr lang="cs-CZ" dirty="0"/>
          </a:p>
        </p:txBody>
      </p:sp>
      <p:sp>
        <p:nvSpPr>
          <p:cNvPr id="5" name="Tlačítko akce: Domů 4">
            <a:hlinkClick r:id="rId4" action="ppaction://hlinksldjump" highlightClick="1"/>
          </p:cNvPr>
          <p:cNvSpPr/>
          <p:nvPr/>
        </p:nvSpPr>
        <p:spPr>
          <a:xfrm>
            <a:off x="9940835" y="5368834"/>
            <a:ext cx="1031966" cy="11756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3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Staré ořechy jdou lépe loupat a chuť se jim zlepší, když…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3113"/>
            <a:ext cx="5181600" cy="272034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budou se loupat špatně vždycky</a:t>
            </a:r>
          </a:p>
          <a:p>
            <a:r>
              <a:rPr lang="cs-CZ" sz="3600" dirty="0" smtClean="0"/>
              <a:t>B) je na pět dní ponoříme do osolené vody</a:t>
            </a:r>
          </a:p>
          <a:p>
            <a:r>
              <a:rPr lang="cs-CZ" sz="3600" dirty="0" smtClean="0"/>
              <a:t>C) vyvineme na ně psychický nátlak</a:t>
            </a:r>
            <a:endParaRPr lang="cs-CZ" sz="3600" dirty="0"/>
          </a:p>
        </p:txBody>
      </p:sp>
      <p:sp>
        <p:nvSpPr>
          <p:cNvPr id="3" name="Tlačítko akce: Domů 2">
            <a:hlinkClick r:id="rId4" action="ppaction://hlinksldjump" highlightClick="1"/>
          </p:cNvPr>
          <p:cNvSpPr/>
          <p:nvPr/>
        </p:nvSpPr>
        <p:spPr>
          <a:xfrm>
            <a:off x="9101138" y="5429250"/>
            <a:ext cx="1157287" cy="11572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1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Jak na to?</a:t>
            </a:r>
            <a:endParaRPr lang="cs-CZ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5307" y="1300766"/>
            <a:ext cx="11037194" cy="53318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dirty="0"/>
              <a:t> Vezměte si papír a tužku pro zaznamenání, které otázky zazněly. A také pro zápis bodů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Vyberte </a:t>
            </a:r>
            <a:r>
              <a:rPr lang="cs-CZ" dirty="0" smtClean="0"/>
              <a:t>si některou otázku. Čím víc bodů, tím těžší. Klikněte na šipku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Zobrazí </a:t>
            </a:r>
            <a:r>
              <a:rPr lang="cs-CZ" dirty="0" smtClean="0"/>
              <a:t>se vám otázka. Někdy s nabídkou odpovědí, někdy ne. Když se možné odpovědi nezobrazí a vy nevíte, klikněte myší, objeví se nápověda (a vy ztratíte 500 bodů).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Po dalším kliknutí odlétnou chybné odpovědi.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Na úvodní tabulku se vrátíte pomocí domečku.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 smtClean="0">
                <a:solidFill>
                  <a:schemeClr val="accent4">
                    <a:lumMod val="75000"/>
                  </a:schemeClr>
                </a:solidFill>
              </a:rPr>
              <a:t>Kolik bodů dokážete získat? Můžete hrát sami, v týmech, pro legraci, pro pohodové prázdniny… 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Proč se při šlehání přidává do vaječných bílků sůl?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5" y="2365851"/>
            <a:ext cx="3928201" cy="261109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kvůli chuti</a:t>
            </a:r>
          </a:p>
          <a:p>
            <a:r>
              <a:rPr lang="cs-CZ" sz="3600" dirty="0" smtClean="0"/>
              <a:t>B) aby se bílky lépe vyšlehaly</a:t>
            </a:r>
          </a:p>
          <a:p>
            <a:r>
              <a:rPr lang="cs-CZ" sz="3600" dirty="0" smtClean="0"/>
              <a:t>C) aby bílky držely tvar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353006" y="4767943"/>
            <a:ext cx="914400" cy="96665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2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 kterého z těchto dezertů se používá mandlová mouka?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</a:t>
            </a:r>
            <a:r>
              <a:rPr lang="cs-CZ" sz="3600" dirty="0" err="1" smtClean="0"/>
              <a:t>tiramisu</a:t>
            </a:r>
            <a:endParaRPr lang="cs-CZ" sz="3600" dirty="0" smtClean="0"/>
          </a:p>
          <a:p>
            <a:r>
              <a:rPr lang="cs-CZ" sz="3600" dirty="0" smtClean="0"/>
              <a:t>B) panna </a:t>
            </a:r>
            <a:r>
              <a:rPr lang="cs-CZ" sz="3600" dirty="0" err="1" smtClean="0"/>
              <a:t>cotta</a:t>
            </a:r>
            <a:endParaRPr lang="cs-CZ" sz="3600" dirty="0" smtClean="0"/>
          </a:p>
          <a:p>
            <a:r>
              <a:rPr lang="cs-CZ" sz="3600" dirty="0" smtClean="0"/>
              <a:t>C) makronky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653451" y="4532811"/>
            <a:ext cx="1188720" cy="12017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5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Ze kterých surovin se připravuje pálená hmota?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mléko, olej, cukr, hrubá mouka a vejce</a:t>
            </a:r>
          </a:p>
          <a:p>
            <a:r>
              <a:rPr lang="cs-CZ" sz="3600" dirty="0" smtClean="0"/>
              <a:t>B) voda, olej, sůl, hladká mouka a vejce</a:t>
            </a:r>
          </a:p>
          <a:p>
            <a:r>
              <a:rPr lang="cs-CZ" sz="3600" dirty="0" smtClean="0"/>
              <a:t>C) voda, ocet, pepř, polohrubá mouka a vejce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914709" y="5225143"/>
            <a:ext cx="862148" cy="88827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7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znamená u cukrářů ZŽK?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3" y="2501107"/>
            <a:ext cx="2997517" cy="299751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Zapomeň na žloutky a kokos</a:t>
            </a:r>
          </a:p>
          <a:p>
            <a:r>
              <a:rPr lang="cs-CZ" sz="3600" dirty="0" smtClean="0"/>
              <a:t>B) Zůstaň živý, kuchtíku</a:t>
            </a:r>
          </a:p>
          <a:p>
            <a:r>
              <a:rPr lang="cs-CZ" sz="3600" dirty="0" smtClean="0"/>
              <a:t>C) Základní žloutkový krém</a:t>
            </a:r>
            <a:endParaRPr lang="cs-CZ" sz="3600" dirty="0"/>
          </a:p>
        </p:txBody>
      </p:sp>
      <p:sp>
        <p:nvSpPr>
          <p:cNvPr id="5" name="Tlačítko akce: Domů 4">
            <a:hlinkClick r:id="rId4" action="ppaction://hlinksldjump" highlightClick="1"/>
          </p:cNvPr>
          <p:cNvSpPr/>
          <p:nvPr/>
        </p:nvSpPr>
        <p:spPr>
          <a:xfrm>
            <a:off x="9339943" y="4728754"/>
            <a:ext cx="1306286" cy="116259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to technicky vzato vaření?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56252" y="1690688"/>
            <a:ext cx="4473302" cy="457771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A) tepelná úprava ve vodě</a:t>
            </a:r>
          </a:p>
          <a:p>
            <a:r>
              <a:rPr lang="cs-CZ" sz="3600" dirty="0" smtClean="0"/>
              <a:t>B) na potravinu působí horký vzduch a z části horký tuk</a:t>
            </a:r>
          </a:p>
          <a:p>
            <a:r>
              <a:rPr lang="cs-CZ" sz="3600" dirty="0" smtClean="0"/>
              <a:t>C) tepelná úprava na oleji</a:t>
            </a:r>
            <a:endParaRPr lang="cs-CZ" sz="3600" dirty="0"/>
          </a:p>
        </p:txBody>
      </p:sp>
      <p:sp>
        <p:nvSpPr>
          <p:cNvPr id="6" name="Tlačítko akce: Domů 5">
            <a:hlinkClick r:id="rId3" action="ppaction://hlinksldjump" highlightClick="1"/>
          </p:cNvPr>
          <p:cNvSpPr/>
          <p:nvPr/>
        </p:nvSpPr>
        <p:spPr>
          <a:xfrm>
            <a:off x="9248503" y="5277394"/>
            <a:ext cx="888274" cy="8995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09" y="1823470"/>
            <a:ext cx="4986581" cy="33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Jaký je jiný název pro dobromysl?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2686" y="1825625"/>
            <a:ext cx="4561114" cy="435133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A) </a:t>
            </a:r>
            <a:r>
              <a:rPr lang="cs-CZ" sz="3600" dirty="0" err="1" smtClean="0"/>
              <a:t>oregáno</a:t>
            </a:r>
            <a:endParaRPr lang="cs-CZ" sz="3600" dirty="0" smtClean="0"/>
          </a:p>
          <a:p>
            <a:r>
              <a:rPr lang="cs-CZ" sz="3600" dirty="0" smtClean="0"/>
              <a:t>B) </a:t>
            </a:r>
            <a:r>
              <a:rPr lang="cs-CZ" sz="3600" dirty="0" err="1" smtClean="0"/>
              <a:t>uragáno</a:t>
            </a:r>
            <a:endParaRPr lang="cs-CZ" sz="3600" dirty="0" smtClean="0"/>
          </a:p>
          <a:p>
            <a:r>
              <a:rPr lang="cs-CZ" sz="3600" dirty="0" smtClean="0"/>
              <a:t>C) šalvěj</a:t>
            </a:r>
            <a:endParaRPr lang="cs-CZ" sz="3600" dirty="0"/>
          </a:p>
        </p:txBody>
      </p:sp>
      <p:sp>
        <p:nvSpPr>
          <p:cNvPr id="6" name="Tlačítko akce: Domů 5">
            <a:hlinkClick r:id="rId3" action="ppaction://hlinksldjump" highlightClick="1"/>
          </p:cNvPr>
          <p:cNvSpPr/>
          <p:nvPr/>
        </p:nvSpPr>
        <p:spPr>
          <a:xfrm>
            <a:off x="9731829" y="4794069"/>
            <a:ext cx="1084217" cy="10319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3296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Jaké je anglické národní jídlo?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5374"/>
            <a:ext cx="5181600" cy="3431839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61610" y="1825625"/>
            <a:ext cx="4992189" cy="435133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A) </a:t>
            </a:r>
            <a:r>
              <a:rPr lang="cs-CZ" sz="3600" dirty="0" err="1"/>
              <a:t>f</a:t>
            </a:r>
            <a:r>
              <a:rPr lang="cs-CZ" sz="3600" dirty="0" err="1" smtClean="0"/>
              <a:t>ish</a:t>
            </a:r>
            <a:r>
              <a:rPr lang="cs-CZ" sz="3600" dirty="0" smtClean="0"/>
              <a:t> and </a:t>
            </a:r>
            <a:r>
              <a:rPr lang="cs-CZ" sz="3600" dirty="0" err="1" smtClean="0"/>
              <a:t>chips</a:t>
            </a:r>
            <a:endParaRPr lang="cs-CZ" sz="3600" dirty="0" smtClean="0"/>
          </a:p>
          <a:p>
            <a:r>
              <a:rPr lang="cs-CZ" sz="3600" dirty="0" smtClean="0"/>
              <a:t>B) </a:t>
            </a:r>
            <a:r>
              <a:rPr lang="cs-CZ" sz="3600" dirty="0" err="1" smtClean="0"/>
              <a:t>irish</a:t>
            </a:r>
            <a:r>
              <a:rPr lang="cs-CZ" sz="3600" dirty="0" smtClean="0"/>
              <a:t> </a:t>
            </a:r>
            <a:r>
              <a:rPr lang="cs-CZ" sz="3600" dirty="0" err="1" smtClean="0"/>
              <a:t>stew</a:t>
            </a:r>
            <a:endParaRPr lang="cs-CZ" sz="3600" dirty="0" smtClean="0"/>
          </a:p>
          <a:p>
            <a:r>
              <a:rPr lang="cs-CZ" sz="3600" dirty="0" smtClean="0"/>
              <a:t>C) smažený řízek a bramborovým salátem</a:t>
            </a:r>
            <a:endParaRPr lang="cs-CZ" sz="3600" dirty="0"/>
          </a:p>
        </p:txBody>
      </p:sp>
      <p:sp>
        <p:nvSpPr>
          <p:cNvPr id="5" name="Tlačítko akce: Domů 4">
            <a:hlinkClick r:id="rId4" action="ppaction://hlinksldjump" highlightClick="1"/>
          </p:cNvPr>
          <p:cNvSpPr/>
          <p:nvPr/>
        </p:nvSpPr>
        <p:spPr>
          <a:xfrm>
            <a:off x="9392194" y="4611189"/>
            <a:ext cx="992777" cy="9927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7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43095"/>
            <a:ext cx="9144000" cy="3528014"/>
          </a:xfrm>
        </p:spPr>
        <p:txBody>
          <a:bodyPr>
            <a:normAutofit/>
          </a:bodyPr>
          <a:lstStyle/>
          <a:p>
            <a:r>
              <a:rPr lang="cs-CZ" dirty="0" smtClean="0"/>
              <a:t>BLAHOPŘEJI!</a:t>
            </a:r>
            <a:br>
              <a:rPr lang="cs-CZ" dirty="0" smtClean="0"/>
            </a:br>
            <a:r>
              <a:rPr lang="cs-CZ" dirty="0" smtClean="0"/>
              <a:t>Získáváte skrytý bonus </a:t>
            </a:r>
            <a:br>
              <a:rPr lang="cs-CZ" dirty="0" smtClean="0"/>
            </a:br>
            <a:r>
              <a:rPr lang="cs-CZ" dirty="0" smtClean="0"/>
              <a:t>3000 bodů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3284765"/>
            <a:ext cx="4762500" cy="3162300"/>
          </a:xfrm>
          <a:prstGeom prst="rect">
            <a:avLst/>
          </a:prstGeom>
        </p:spPr>
      </p:pic>
      <p:sp>
        <p:nvSpPr>
          <p:cNvPr id="2" name="Tlačítko akce: Domů 1">
            <a:hlinkClick r:id="rId4" action="ppaction://hlinksldjump" highlightClick="1"/>
          </p:cNvPr>
          <p:cNvSpPr/>
          <p:nvPr/>
        </p:nvSpPr>
        <p:spPr>
          <a:xfrm>
            <a:off x="10102645" y="4719484"/>
            <a:ext cx="1179871" cy="159282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 dlouho se vaří vejce natvrdo?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" y="2382044"/>
            <a:ext cx="4829175" cy="32385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A) 5 minut</a:t>
            </a:r>
          </a:p>
          <a:p>
            <a:r>
              <a:rPr lang="cs-CZ" sz="3600" dirty="0" smtClean="0"/>
              <a:t>B) 10 minut</a:t>
            </a:r>
          </a:p>
          <a:p>
            <a:r>
              <a:rPr lang="cs-CZ" sz="3600" dirty="0" smtClean="0"/>
              <a:t>C) 20 minut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392194" y="4532811"/>
            <a:ext cx="1110343" cy="10877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" y="307433"/>
            <a:ext cx="11329987" cy="897005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sz="32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Zvolte otázku. U některých je k dispozici nápověda – její zobrazení značí ztrátu 500 bodů.</a:t>
            </a:r>
            <a:endParaRPr lang="cs-CZ" sz="3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952904"/>
              </p:ext>
            </p:extLst>
          </p:nvPr>
        </p:nvGraphicFramePr>
        <p:xfrm>
          <a:off x="838200" y="1398702"/>
          <a:ext cx="10404001" cy="50825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8476"/>
                <a:gridCol w="1965105"/>
                <a:gridCol w="1965105"/>
                <a:gridCol w="1965105"/>
                <a:gridCol w="1965105"/>
                <a:gridCol w="1965105"/>
              </a:tblGrid>
              <a:tr h="53312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 anchor="ctr"/>
                </a:tc>
              </a:tr>
              <a:tr h="90988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anchor="ctr"/>
                </a:tc>
              </a:tr>
              <a:tr h="90988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</a:tr>
              <a:tr h="90988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3000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3000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3000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3000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3000</a:t>
                      </a:r>
                      <a:endParaRPr lang="cs-CZ" sz="2800" dirty="0"/>
                    </a:p>
                  </a:txBody>
                  <a:tcPr anchor="ctr"/>
                </a:tc>
              </a:tr>
              <a:tr h="90988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4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2000</a:t>
                      </a:r>
                      <a:endParaRPr lang="cs-CZ" sz="2800" dirty="0"/>
                    </a:p>
                  </a:txBody>
                  <a:tcPr anchor="ctr"/>
                </a:tc>
              </a:tr>
              <a:tr h="90988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2500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2500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2500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2500</a:t>
                      </a:r>
                      <a:endParaRPr lang="cs-CZ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2500</a:t>
                      </a:r>
                      <a:endParaRPr lang="cs-CZ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lačítko akce: Dopředu nebo Další 4">
            <a:hlinkClick r:id="rId3" action="ppaction://hlinksldjump" highlightClick="1"/>
          </p:cNvPr>
          <p:cNvSpPr/>
          <p:nvPr/>
        </p:nvSpPr>
        <p:spPr>
          <a:xfrm>
            <a:off x="2522437" y="3043646"/>
            <a:ext cx="506839" cy="5617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rId4" action="ppaction://hlinksldjump" highlightClick="1"/>
          </p:cNvPr>
          <p:cNvSpPr/>
          <p:nvPr/>
        </p:nvSpPr>
        <p:spPr>
          <a:xfrm>
            <a:off x="4545873" y="3043645"/>
            <a:ext cx="494211" cy="5617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předu nebo Další 6">
            <a:hlinkClick r:id="rId5" action="ppaction://hlinksldjump" highlightClick="1"/>
          </p:cNvPr>
          <p:cNvSpPr/>
          <p:nvPr/>
        </p:nvSpPr>
        <p:spPr>
          <a:xfrm>
            <a:off x="2508068" y="3944984"/>
            <a:ext cx="535577" cy="5225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rId6" action="ppaction://hlinksldjump" highlightClick="1"/>
          </p:cNvPr>
          <p:cNvSpPr/>
          <p:nvPr/>
        </p:nvSpPr>
        <p:spPr>
          <a:xfrm>
            <a:off x="4534989" y="3944984"/>
            <a:ext cx="505096" cy="5225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rId7" action="ppaction://hlinksldjump" highlightClick="1"/>
          </p:cNvPr>
          <p:cNvSpPr/>
          <p:nvPr/>
        </p:nvSpPr>
        <p:spPr>
          <a:xfrm>
            <a:off x="6466987" y="3043644"/>
            <a:ext cx="547767" cy="5617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předu nebo Další 9">
            <a:hlinkClick r:id="rId8" action="ppaction://hlinksldjump" highlightClick="1"/>
          </p:cNvPr>
          <p:cNvSpPr/>
          <p:nvPr/>
        </p:nvSpPr>
        <p:spPr>
          <a:xfrm>
            <a:off x="2508068" y="2168434"/>
            <a:ext cx="521208" cy="4833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Dopředu nebo Další 10">
            <a:hlinkClick r:id="rId9" action="ppaction://hlinksldjump" highlightClick="1"/>
          </p:cNvPr>
          <p:cNvSpPr/>
          <p:nvPr/>
        </p:nvSpPr>
        <p:spPr>
          <a:xfrm>
            <a:off x="4545874" y="2168434"/>
            <a:ext cx="494210" cy="4833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Dopředu nebo Další 11">
            <a:hlinkClick r:id="rId10" action="ppaction://hlinksldjump" highlightClick="1"/>
          </p:cNvPr>
          <p:cNvSpPr/>
          <p:nvPr/>
        </p:nvSpPr>
        <p:spPr>
          <a:xfrm>
            <a:off x="6466987" y="2168434"/>
            <a:ext cx="547767" cy="4833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předu nebo Další 12">
            <a:hlinkClick r:id="rId11" action="ppaction://hlinksldjump" highlightClick="1"/>
          </p:cNvPr>
          <p:cNvSpPr/>
          <p:nvPr/>
        </p:nvSpPr>
        <p:spPr>
          <a:xfrm>
            <a:off x="8477794" y="2168434"/>
            <a:ext cx="548640" cy="4833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Dopředu nebo Další 13">
            <a:hlinkClick r:id="rId12" action="ppaction://hlinksldjump" highlightClick="1"/>
          </p:cNvPr>
          <p:cNvSpPr/>
          <p:nvPr/>
        </p:nvSpPr>
        <p:spPr>
          <a:xfrm>
            <a:off x="10387013" y="2168434"/>
            <a:ext cx="533536" cy="48332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Dopředu nebo Další 14">
            <a:hlinkClick r:id="rId13" action="ppaction://hlinksldjump" highlightClick="1"/>
          </p:cNvPr>
          <p:cNvSpPr/>
          <p:nvPr/>
        </p:nvSpPr>
        <p:spPr>
          <a:xfrm>
            <a:off x="8477794" y="3043645"/>
            <a:ext cx="548640" cy="5617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lačítko akce: Dopředu nebo Další 15">
            <a:hlinkClick r:id="rId14" action="ppaction://hlinksldjump" highlightClick="1"/>
          </p:cNvPr>
          <p:cNvSpPr/>
          <p:nvPr/>
        </p:nvSpPr>
        <p:spPr>
          <a:xfrm>
            <a:off x="10384971" y="3043645"/>
            <a:ext cx="535578" cy="5617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lačítko akce: Dopředu nebo Další 16">
            <a:hlinkClick r:id="rId15" action="ppaction://hlinksldjump" highlightClick="1"/>
          </p:cNvPr>
          <p:cNvSpPr/>
          <p:nvPr/>
        </p:nvSpPr>
        <p:spPr>
          <a:xfrm>
            <a:off x="6466987" y="3944984"/>
            <a:ext cx="547767" cy="5225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Dopředu nebo Další 17">
            <a:hlinkClick r:id="rId16" action="ppaction://hlinksldjump" highlightClick="1"/>
          </p:cNvPr>
          <p:cNvSpPr/>
          <p:nvPr/>
        </p:nvSpPr>
        <p:spPr>
          <a:xfrm>
            <a:off x="8477794" y="3944983"/>
            <a:ext cx="548640" cy="5225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lačítko akce: Dopředu nebo Další 19">
            <a:hlinkClick r:id="rId17" action="ppaction://hlinksldjump" highlightClick="1"/>
          </p:cNvPr>
          <p:cNvSpPr/>
          <p:nvPr/>
        </p:nvSpPr>
        <p:spPr>
          <a:xfrm>
            <a:off x="2508069" y="4911634"/>
            <a:ext cx="521208" cy="5225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lačítko akce: Dopředu nebo Další 20">
            <a:hlinkClick r:id="rId18" action="ppaction://hlinksldjump" highlightClick="1"/>
          </p:cNvPr>
          <p:cNvSpPr/>
          <p:nvPr/>
        </p:nvSpPr>
        <p:spPr>
          <a:xfrm>
            <a:off x="2508068" y="5760722"/>
            <a:ext cx="521208" cy="539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lačítko akce: Dopředu nebo Další 21">
            <a:hlinkClick r:id="rId19" action="ppaction://hlinksldjump" highlightClick="1"/>
          </p:cNvPr>
          <p:cNvSpPr/>
          <p:nvPr/>
        </p:nvSpPr>
        <p:spPr>
          <a:xfrm>
            <a:off x="4545874" y="4911634"/>
            <a:ext cx="496389" cy="5225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lačítko akce: Dopředu nebo Další 22">
            <a:hlinkClick r:id="rId20" action="ppaction://hlinksldjump" highlightClick="1"/>
          </p:cNvPr>
          <p:cNvSpPr/>
          <p:nvPr/>
        </p:nvSpPr>
        <p:spPr>
          <a:xfrm>
            <a:off x="4545873" y="5760721"/>
            <a:ext cx="496389" cy="539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lačítko akce: Dopředu nebo Další 23">
            <a:hlinkClick r:id="rId21" action="ppaction://hlinksldjump" highlightClick="1"/>
          </p:cNvPr>
          <p:cNvSpPr/>
          <p:nvPr/>
        </p:nvSpPr>
        <p:spPr>
          <a:xfrm>
            <a:off x="6464808" y="4911634"/>
            <a:ext cx="549946" cy="517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lačítko akce: Dopředu nebo Další 24">
            <a:hlinkClick r:id="rId22" action="ppaction://hlinksldjump" highlightClick="1"/>
          </p:cNvPr>
          <p:cNvSpPr/>
          <p:nvPr/>
        </p:nvSpPr>
        <p:spPr>
          <a:xfrm>
            <a:off x="8477794" y="4911635"/>
            <a:ext cx="548640" cy="517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lačítko akce: Dopředu nebo Další 25">
            <a:hlinkClick r:id="rId23" action="ppaction://hlinksldjump" highlightClick="1"/>
          </p:cNvPr>
          <p:cNvSpPr/>
          <p:nvPr/>
        </p:nvSpPr>
        <p:spPr>
          <a:xfrm>
            <a:off x="10384972" y="3944983"/>
            <a:ext cx="535578" cy="52251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lačítko akce: Dopředu nebo Další 26">
            <a:hlinkClick r:id="rId24" action="ppaction://hlinksldjump" highlightClick="1"/>
          </p:cNvPr>
          <p:cNvSpPr/>
          <p:nvPr/>
        </p:nvSpPr>
        <p:spPr>
          <a:xfrm>
            <a:off x="10384972" y="4911634"/>
            <a:ext cx="535577" cy="5176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lačítko akce: Dopředu nebo Další 27">
            <a:hlinkClick r:id="rId25" action="ppaction://hlinksldjump" highlightClick="1"/>
          </p:cNvPr>
          <p:cNvSpPr/>
          <p:nvPr/>
        </p:nvSpPr>
        <p:spPr>
          <a:xfrm>
            <a:off x="8477794" y="5760721"/>
            <a:ext cx="548640" cy="53903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lačítko akce: Dopředu nebo Další 28">
            <a:hlinkClick r:id="rId26" action="ppaction://hlinksldjump" highlightClick="1"/>
          </p:cNvPr>
          <p:cNvSpPr/>
          <p:nvPr/>
        </p:nvSpPr>
        <p:spPr>
          <a:xfrm>
            <a:off x="10384971" y="5760722"/>
            <a:ext cx="535578" cy="539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lačítko akce: Dopředu nebo Další 2">
            <a:hlinkClick r:id="rId27" action="ppaction://hlinksldjump" highlightClick="1"/>
          </p:cNvPr>
          <p:cNvSpPr/>
          <p:nvPr/>
        </p:nvSpPr>
        <p:spPr>
          <a:xfrm>
            <a:off x="6464808" y="5760721"/>
            <a:ext cx="549946" cy="5370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to kaviár?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1629" y="1637030"/>
            <a:ext cx="4674325" cy="414981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 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jikry jesetera</a:t>
            </a:r>
          </a:p>
          <a:p>
            <a:r>
              <a:rPr lang="cs-CZ" sz="3600" dirty="0" smtClean="0"/>
              <a:t>B) dezertní víno z jižní Francie</a:t>
            </a:r>
          </a:p>
          <a:p>
            <a:r>
              <a:rPr lang="cs-CZ" sz="3600" dirty="0" smtClean="0"/>
              <a:t>C) kachní paštika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690688"/>
            <a:ext cx="4297680" cy="42976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98" y="4413198"/>
            <a:ext cx="2361602" cy="1575170"/>
          </a:xfrm>
          <a:prstGeom prst="rect">
            <a:avLst/>
          </a:prstGeom>
        </p:spPr>
      </p:pic>
      <p:sp>
        <p:nvSpPr>
          <p:cNvPr id="9" name="Tlačítko akce: Domů 8">
            <a:hlinkClick r:id="rId5" action="ppaction://hlinksldjump" highlightClick="1"/>
          </p:cNvPr>
          <p:cNvSpPr/>
          <p:nvPr/>
        </p:nvSpPr>
        <p:spPr>
          <a:xfrm>
            <a:off x="9496697" y="4413198"/>
            <a:ext cx="1410789" cy="15751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Jaká potravina se skrývá pod názvem liči?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3600" dirty="0" smtClean="0"/>
              <a:t>A) druh koření z Jižní Ameriky</a:t>
            </a:r>
          </a:p>
          <a:p>
            <a:r>
              <a:rPr lang="cs-CZ" sz="3600" dirty="0" smtClean="0"/>
              <a:t>B) ovoce původem z Asie</a:t>
            </a:r>
          </a:p>
          <a:p>
            <a:r>
              <a:rPr lang="cs-CZ" sz="3600" dirty="0" smtClean="0"/>
              <a:t>C) kořenová zelenina z Polynésie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90" y="4732927"/>
            <a:ext cx="2166620" cy="1447302"/>
          </a:xfrm>
          <a:prstGeom prst="rect">
            <a:avLst/>
          </a:prstGeom>
        </p:spPr>
      </p:pic>
      <p:sp>
        <p:nvSpPr>
          <p:cNvPr id="7" name="Tlačítko akce: Domů 6">
            <a:hlinkClick r:id="rId5" action="ppaction://hlinksldjump" highlightClick="1"/>
          </p:cNvPr>
          <p:cNvSpPr/>
          <p:nvPr/>
        </p:nvSpPr>
        <p:spPr>
          <a:xfrm>
            <a:off x="9235440" y="4732927"/>
            <a:ext cx="1410789" cy="14440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Které výrobky nemůžeme vyrobit z pálené hmoty?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" y="2266474"/>
            <a:ext cx="5100320" cy="346964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A) banánky</a:t>
            </a:r>
          </a:p>
          <a:p>
            <a:r>
              <a:rPr lang="cs-CZ" sz="3600" dirty="0" smtClean="0"/>
              <a:t>B) indiánky</a:t>
            </a:r>
          </a:p>
          <a:p>
            <a:r>
              <a:rPr lang="cs-CZ" sz="3600" dirty="0" smtClean="0"/>
              <a:t>C) větrníky</a:t>
            </a:r>
            <a:endParaRPr lang="cs-CZ" sz="3600" dirty="0"/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9287691" y="4454434"/>
            <a:ext cx="888275" cy="9927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8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 čemu slouží fondán v cukrářské výrobě?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8" y="1825625"/>
            <a:ext cx="2899663" cy="435133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A) na výrobu marcipánu a potahování</a:t>
            </a:r>
          </a:p>
          <a:p>
            <a:r>
              <a:rPr lang="cs-CZ" sz="3600" dirty="0" smtClean="0"/>
              <a:t>B) na výrobu krému</a:t>
            </a:r>
          </a:p>
          <a:p>
            <a:r>
              <a:rPr lang="cs-CZ" sz="3600" dirty="0" smtClean="0"/>
              <a:t>C) je to cukrářská pomůcka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431383" y="4624251"/>
            <a:ext cx="1149531" cy="11364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7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Která vejce se nesmí jíst?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91544"/>
            <a:ext cx="3429000" cy="3619500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sz="3600" dirty="0" smtClean="0"/>
          </a:p>
          <a:p>
            <a:r>
              <a:rPr lang="cs-CZ" sz="3600" dirty="0" smtClean="0"/>
              <a:t>A) kachní</a:t>
            </a:r>
          </a:p>
          <a:p>
            <a:r>
              <a:rPr lang="cs-CZ" sz="3600" dirty="0" smtClean="0"/>
              <a:t>B) husí</a:t>
            </a:r>
          </a:p>
          <a:p>
            <a:r>
              <a:rPr lang="cs-CZ" sz="3600" dirty="0" smtClean="0"/>
              <a:t>C) oboje</a:t>
            </a:r>
            <a:endParaRPr lang="cs-CZ" sz="3600" dirty="0"/>
          </a:p>
        </p:txBody>
      </p:sp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091749" y="4193177"/>
            <a:ext cx="1149531" cy="12409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Když děláte klasickou jíšku, jaký je poměr másla a mouky?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cs-CZ" dirty="0"/>
              <a:t> 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90903" y="1825625"/>
            <a:ext cx="5762897" cy="4351338"/>
          </a:xfrm>
        </p:spPr>
        <p:txBody>
          <a:bodyPr/>
          <a:lstStyle/>
          <a:p>
            <a:endParaRPr lang="cs-CZ" dirty="0" smtClean="0"/>
          </a:p>
          <a:p>
            <a:r>
              <a:rPr lang="cs-CZ" sz="3600" dirty="0" smtClean="0"/>
              <a:t>A) 1:1</a:t>
            </a:r>
          </a:p>
          <a:p>
            <a:r>
              <a:rPr lang="cs-CZ" sz="3600" dirty="0" smtClean="0"/>
              <a:t>B) 2 díly mouky a 1 díl másla</a:t>
            </a:r>
          </a:p>
          <a:p>
            <a:r>
              <a:rPr lang="cs-CZ" sz="3600" dirty="0" smtClean="0"/>
              <a:t>C) 2 díly másla a 1 díl mouky</a:t>
            </a: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1094"/>
            <a:ext cx="4267200" cy="3200400"/>
          </a:xfrm>
          <a:prstGeom prst="rect">
            <a:avLst/>
          </a:prstGeom>
        </p:spPr>
      </p:pic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9196251" y="4637314"/>
            <a:ext cx="1110343" cy="9641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781</Words>
  <Application>Microsoft Office PowerPoint</Application>
  <PresentationFormat>Širokoúhlá obrazovka</PresentationFormat>
  <Paragraphs>155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Jak na to?</vt:lpstr>
      <vt:lpstr>Zvolte otázku. U některých je k dispozici nápověda – její zobrazení značí ztrátu 500 bodů.</vt:lpstr>
      <vt:lpstr>Co je to kaviár?</vt:lpstr>
      <vt:lpstr>Jaká potravina se skrývá pod názvem liči?</vt:lpstr>
      <vt:lpstr>Které výrobky nemůžeme vyrobit z pálené hmoty?</vt:lpstr>
      <vt:lpstr>K čemu slouží fondán v cukrářské výrobě?</vt:lpstr>
      <vt:lpstr>Která vejce se nesmí jíst?</vt:lpstr>
      <vt:lpstr>Když děláte klasickou jíšku, jaký je poměr másla a mouky?</vt:lpstr>
      <vt:lpstr>Kterou stranou pečeme rybu na pánvi jako první?</vt:lpstr>
      <vt:lpstr>Mám 6 vajec. Rozbil jsem dvě, snědl jsem dvě. Kolik vajec mám?</vt:lpstr>
      <vt:lpstr>Proč se dává sůl do sladkých jídel?</vt:lpstr>
      <vt:lpstr>Co je základní surovina škubánků?</vt:lpstr>
      <vt:lpstr>Co je to blanšírování</vt:lpstr>
      <vt:lpstr>Jaká mouka se používá při výrobě listového těsta?</vt:lpstr>
      <vt:lpstr>Pokud se nám podaří přepepřit jídlo, tak…</vt:lpstr>
      <vt:lpstr>Škraloup na svařeném mléce nebo kakau se nevytvoří, když…</vt:lpstr>
      <vt:lpstr>Tvrdé sýry zůstanou vláčné, když je…</vt:lpstr>
      <vt:lpstr>Staré ořechy jdou lépe loupat a chuť se jim zlepší, když…</vt:lpstr>
      <vt:lpstr>Proč se při šlehání přidává do vaječných bílků sůl?</vt:lpstr>
      <vt:lpstr>Do kterého z těchto dezertů se používá mandlová mouka?</vt:lpstr>
      <vt:lpstr>Ze kterých surovin se připravuje pálená hmota?</vt:lpstr>
      <vt:lpstr>Co znamená u cukrářů ZŽK?</vt:lpstr>
      <vt:lpstr>Co je to technicky vzato vaření?</vt:lpstr>
      <vt:lpstr>Jaký je jiný název pro dobromysl?</vt:lpstr>
      <vt:lpstr>Jaké je anglické národní jídlo?</vt:lpstr>
      <vt:lpstr>BLAHOPŘEJI! Získáváte skrytý bonus  3000 bodů </vt:lpstr>
      <vt:lpstr>Jak dlouho se vaří vejce natvrdo?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Kvíz</dc:title>
  <dc:creator>Olga Spalovska</dc:creator>
  <cp:lastModifiedBy>Olga Spalovska</cp:lastModifiedBy>
  <cp:revision>36</cp:revision>
  <dcterms:created xsi:type="dcterms:W3CDTF">2021-06-27T22:22:01Z</dcterms:created>
  <dcterms:modified xsi:type="dcterms:W3CDTF">2021-06-30T08:59:05Z</dcterms:modified>
</cp:coreProperties>
</file>